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365" r:id="rId2"/>
    <p:sldId id="289" r:id="rId3"/>
    <p:sldId id="380" r:id="rId4"/>
    <p:sldId id="346" r:id="rId5"/>
    <p:sldId id="308" r:id="rId6"/>
    <p:sldId id="406" r:id="rId7"/>
    <p:sldId id="407" r:id="rId8"/>
    <p:sldId id="408" r:id="rId9"/>
    <p:sldId id="360" r:id="rId10"/>
    <p:sldId id="409" r:id="rId11"/>
    <p:sldId id="379" r:id="rId12"/>
    <p:sldId id="326" r:id="rId13"/>
    <p:sldId id="330" r:id="rId14"/>
    <p:sldId id="298" r:id="rId15"/>
    <p:sldId id="310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Fira Code" panose="020B0809050000020004" pitchFamily="49" charset="0"/>
      <p:regular r:id="rId24"/>
      <p:bold r:id="rId25"/>
    </p:embeddedFont>
    <p:embeddedFont>
      <p:font typeface="Fira Sans" panose="020B0503050000020004" pitchFamily="34" charset="0"/>
      <p:regular r:id="rId26"/>
      <p:bold r:id="rId27"/>
      <p:italic r:id="rId28"/>
      <p:boldItalic r:id="rId29"/>
    </p:embeddedFont>
  </p:embeddedFontLst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8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2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8720E9D-5A17-E6F6-F7D4-4853160EB640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89275F-775A-151F-3372-A852BD77E0FC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E4F288A-A6E3-41AC-A051-0411F84CEBE4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6625D9C-4EC7-39F6-377B-CCB2351BA8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8E76549-C005-277E-369C-85D5885CD23C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4C6C-5249-6DD5-4C5F-42AE6887278A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436A15-87E8-3ED9-23B8-FB33F0C8A13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C3FB279-1B5C-4A66-8BA6-C67245220E9A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239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A3B8D-4CB2-AB28-70B5-48A1D89DB6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77B791-D58F-7EDD-BEE6-47A0572CADF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309E9-D28B-FB9E-3F38-4D6A40DCE14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0D0F563-FC19-4F32-AEF6-1F1DD9A26D94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DBF13-803F-BFC4-50E9-497AC8D544B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83498-7FC9-60A6-DB91-8C655855302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FFF2C53-DD1B-4575-92CD-0FBE95EA603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98745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4BEFF-CE78-57AD-7A54-BC9FD1D7C6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63775A-3208-4249-3F7B-18F077D1509B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7CF8C-722F-1ACE-7C84-1FF331C170E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7CE4236-54B9-48EA-85DF-EAA8081FF5D6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3E22C-3AC8-B306-1279-B9765301417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F1D3D-56ED-9F0D-6865-900F419284E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0FE1EEF-7CF2-4079-BA3A-7CA8F943234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0943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2CC0D4-2889-AFCB-C276-D1DB018FEBE7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4FE2B-99FC-8015-31A8-D6A8E208CC98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D4CB77-4E35-ACD6-F8DA-D326A8F7DEC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B804053-0255-486B-B0F0-0F7C86CBDEA7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31149-6122-85D0-09BC-2F98B36C5A8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490EC-808C-2A68-A30F-6604459E7D5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45D5142-FACB-4917-9174-4ACDD7AAD16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22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918AD-A755-6F8C-82CF-387B6E637B2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EA4D7-48BA-A49A-53BA-CB6734FD884E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1E841-80FB-E6A4-ACEA-B3442E6576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827D9B-3E0E-449F-A946-F3491C9D9D39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331E1-0872-79B3-755F-55ACEA30DA2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A18B4-C52A-218B-1086-DAD3B1E41E3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096F9E5-FF41-436D-8612-1DF70D6CA4D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729471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9ACCD-A012-D50A-0DC5-CBFF057107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F1EBAF-085F-9AC4-E67C-B58D9C5B2F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435FC-8351-355F-FBCE-67702D40A35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3090247-1E8C-48C1-BE5B-ABCCB499B70C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5677E-7FA0-D547-C091-61697E0C277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C78AD-B104-6025-AFB5-79C9E869F08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B2A13B8-9B76-44E2-8214-CE6A4416F1A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8312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D81F9-C44F-0E7E-6414-0C7011AFBE2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D2F2F-92F1-E94D-90CD-2D580DF69DE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795AC8-2187-2BCE-28CA-922AEE46F64B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6E1C0E-E6E0-A261-862A-60AA23F1150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94AA38E-6FCB-4E34-8FE1-E06FC6B697D9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C8EB1B-9633-80B8-582E-30C1DD70022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1FF668-1085-3073-F9FF-25489B1BF8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8B56C69-2D85-4F53-85A8-A8456749589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140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5B7F8-46EE-433A-F13C-981A9D7F3C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4694A6-6DEC-2D0C-FB3E-AAC02C653A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E8EE3-0B09-8714-CA0A-C1A5FCA931DB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CA8912-7D54-92CB-A81D-8373EA597BA7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69276C-21E7-3855-4612-AB20028EED5C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58F282-59DB-3765-F40E-EAF1E0D5C41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97E95C5-7C0A-4000-8B07-961C7F40DA0C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4B6594-3AAF-39FB-084B-8DC45B19246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96E72E-0E87-3BE5-78A7-1AFBEE6DF67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03563A2-B7FB-458F-A3D1-AD10656E30A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32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949FE-BC20-6BAA-CCC8-0E4DCABB39C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060BDB-2DDF-E1B8-26AB-A4F27F3254B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8062716-05BE-4E55-B717-8165588D1704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4FD0AC-2639-7FA1-8FF1-9D130F97AD7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4E82DC-7816-3572-DA56-2BEBD3AB5AA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B7ADB41-8DC2-474E-9CBF-C404456BAE6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252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E7D348-53C6-9ABB-136A-3724D99F181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6FEE43E-2081-4B11-8B65-A62818AD16FA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D5CB54-DF67-C9CD-0CB7-6B7320F79F4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180FC4-F7DD-C2CF-0DFC-945A5AD236D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C570CF-2FE3-46F1-822B-24A1330E324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8338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B17BA-DE62-D9B9-77D7-E0B6708FBE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3DDD5-B75C-2FF0-395D-2BF73CC65F9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2C6AAE-C1E3-53A6-E568-DA928DFD01A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D1749-722E-4667-63A3-0C4F1B9167E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8A3DB83-8C32-40B1-97E8-FB35626DF478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E467E0-04DA-23E5-5936-D979A7FBCD7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BBD71F-7231-36FC-35CB-26DCC4EA940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488DD0-A221-4728-8814-C25A71E1FB6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0381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F9352-703F-5713-2D1D-721E9D0510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7AB066-E2AC-D3D0-C828-E45867DB3CD7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4BC823-9030-020D-B89C-509F4B6DC7FD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E0F78B-C592-7F0D-04EB-A6F45DE76DF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8EE5B45-DD4E-4843-9F3A-14E4993B12CA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CDFBA9-3C19-B8F1-ACBC-6D356CEFDDF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F3804-0092-BD4B-BF30-881C99CACF2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054A67F-8A65-4F13-8F53-B18E2A27C75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00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56CD1-4F79-8CFF-A6D0-9805C0AF56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C4C345-B518-DFEA-46AD-17D1555282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E189A-37EF-569F-7296-17357374951D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E91A6515-C8A5-4C9E-86DC-9D0D6CBE66E8}" type="datetime1">
              <a:rPr lang="en-GB"/>
              <a:pPr lvl="0"/>
              <a:t>24/05/2022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79E9E-5062-4DF6-9577-0033B195747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91FE5-3454-964D-E0C1-F6744490299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DE5D9115-70FE-4CF8-B94F-5F7F96F328EF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9682DEC4-5326-EFD6-352D-98620EDDD7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70" b="35370"/>
          <a:stretch/>
        </p:blipFill>
        <p:spPr>
          <a:xfrm>
            <a:off x="3331053" y="1844642"/>
            <a:ext cx="5529894" cy="20066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7BA78DD-7A8F-3158-1202-898B0681FE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46375" y="4010058"/>
            <a:ext cx="6699250" cy="1325559"/>
          </a:xfrm>
        </p:spPr>
        <p:txBody>
          <a:bodyPr>
            <a:normAutofit fontScale="90000"/>
          </a:bodyPr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Hands-on 2 discussion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3371080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83FFD41-57E2-D8CE-A4CC-18D0699F7789}"/>
              </a:ext>
            </a:extLst>
          </p:cNvPr>
          <p:cNvSpPr txBox="1"/>
          <p:nvPr/>
        </p:nvSpPr>
        <p:spPr>
          <a:xfrm>
            <a:off x="1254369" y="541329"/>
            <a:ext cx="9864971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kern="0" dirty="0">
                <a:solidFill>
                  <a:srgbClr val="7F7F7F"/>
                </a:solidFill>
                <a:latin typeface="Fira Sans" pitchFamily="34"/>
                <a:ea typeface="Fira Code" pitchFamily="49"/>
              </a:rPr>
              <a:t>Stay</a:t>
            </a:r>
            <a:r>
              <a:rPr lang="en-GB" sz="44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contact!</a:t>
            </a:r>
            <a:endParaRPr lang="en-GB" sz="44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pic>
        <p:nvPicPr>
          <p:cNvPr id="4" name="Picture 3" descr="A picture containing person, person, glasses, posing&#10;&#10;Description automatically generated">
            <a:extLst>
              <a:ext uri="{FF2B5EF4-FFF2-40B4-BE49-F238E27FC236}">
                <a16:creationId xmlns:a16="http://schemas.microsoft.com/office/drawing/2014/main" id="{67917128-6462-925A-13B2-C0815B7EAD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783" y="2452275"/>
            <a:ext cx="1384995" cy="1384995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FB9829-F103-3096-E174-D8ACE72F2458}"/>
              </a:ext>
            </a:extLst>
          </p:cNvPr>
          <p:cNvSpPr txBox="1"/>
          <p:nvPr/>
        </p:nvSpPr>
        <p:spPr>
          <a:xfrm>
            <a:off x="1986368" y="4023380"/>
            <a:ext cx="4348001" cy="1630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ct val="150000"/>
              </a:lnSpc>
            </a:pPr>
            <a:r>
              <a:rPr 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@ejvankesteren</a:t>
            </a:r>
          </a:p>
          <a:p>
            <a:pPr rtl="0">
              <a:lnSpc>
                <a:spcPct val="150000"/>
              </a:lnSpc>
            </a:pPr>
            <a:r>
              <a:rPr 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e.vankesteren1@uu.nl</a:t>
            </a:r>
          </a:p>
          <a:p>
            <a:pPr rtl="0">
              <a:lnSpc>
                <a:spcPct val="150000"/>
              </a:lnSpc>
            </a:pPr>
            <a:r>
              <a:rPr 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https://erikjanvankesteren.nl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9057F33-586D-1F14-2CDE-CA0B720B6A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60783" y="4165921"/>
            <a:ext cx="421189" cy="42118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EB7CDFCD-2993-CB2D-F6AB-40266FBA57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60784" y="4706364"/>
            <a:ext cx="421189" cy="421189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74CA93B6-A7BB-702D-70CF-B325C5E3E5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60784" y="5244411"/>
            <a:ext cx="424755" cy="3775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1D23552-8A96-D51C-AC2B-9947523D27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6732183" y="2452275"/>
            <a:ext cx="1384995" cy="1384995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25F1C87-C1DF-3765-0FDF-927679A1DE6A}"/>
              </a:ext>
            </a:extLst>
          </p:cNvPr>
          <p:cNvSpPr txBox="1"/>
          <p:nvPr/>
        </p:nvSpPr>
        <p:spPr>
          <a:xfrm>
            <a:off x="7257768" y="4023380"/>
            <a:ext cx="4348001" cy="1630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ct val="150000"/>
              </a:lnSpc>
            </a:pPr>
            <a:r>
              <a:rPr 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@SoDa_NL</a:t>
            </a:r>
          </a:p>
          <a:p>
            <a:pPr rtl="0">
              <a:lnSpc>
                <a:spcPct val="150000"/>
              </a:lnSpc>
            </a:pPr>
            <a:r>
              <a:rPr 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soda@odissei-data.nl</a:t>
            </a:r>
          </a:p>
          <a:p>
            <a:pPr rtl="0">
              <a:lnSpc>
                <a:spcPct val="150000"/>
              </a:lnSpc>
            </a:pPr>
            <a:r>
              <a:rPr 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https://odissei-data.nl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C4EE3AD4-0A14-5FF3-3419-CDBF4368B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32183" y="4165921"/>
            <a:ext cx="421189" cy="421189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75D106E1-C4E8-F4A8-D7E9-80ADBDAAA8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32184" y="4706364"/>
            <a:ext cx="421189" cy="421189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E1223BF3-8CAA-767F-F988-B8A7955885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32184" y="5244411"/>
            <a:ext cx="424755" cy="37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897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37D76-2D96-9A2D-7750-33DD011097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Questions?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019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1BE7-A24F-0F5B-4EBA-04BF88679DB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Default light slide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F260C-63D8-4F73-F9C0-08B1B28B6F8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Note that the text is not black, but “black, text 1, lighter 25%”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makes things easier on the eyes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75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C4223-52FB-BB92-CA7D-5D4BC87E674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Default dark slide</a:t>
            </a:r>
            <a:endParaRPr lang="en-GB" sz="1800" kern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CB85D-C369-AC12-8B8E-E90D4D97548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The dark slide brings some variation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It can highlight important aspects of the presentation.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4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28BB-52FD-59AE-246A-FE84D5DE21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5C407-D08C-8BAC-01A6-DDCE4B770B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Here is an impactful slide with a sentence on it.</a:t>
            </a:r>
            <a:endParaRPr lang="en-GB" sz="40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83FFD41-57E2-D8CE-A4CC-18D0699F7789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Here is a topic related to the aforementioned question.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4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5AC15-CE96-EF2B-DE00-0F087BD482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>
            <a:normAutofit fontScale="90000"/>
          </a:bodyPr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Combining &amp; analysing the results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67733-D5E6-6C29-EA97-011E5A9B4C0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Current status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055FB-59C3-C17B-0B55-7A3C0AA2A44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83982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We have created an efficient ABM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We have run it 14 million times on the supercomputer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We have stored the results of this ABM in chunked files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Let’s take a look at the output!</a:t>
            </a:r>
          </a:p>
          <a:p>
            <a:pPr lvl="1"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lvl="1"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4006832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11FD8EB-3323-838F-4AC7-BA55107D0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2874" y="2004326"/>
            <a:ext cx="2286252" cy="284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96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67733-D5E6-6C29-EA97-011E5A9B4C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72746" cy="1325559"/>
          </a:xfrm>
        </p:spPr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Retrieving the results: two options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055FB-59C3-C17B-0B55-7A3C0AA2A44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53835" y="1961661"/>
            <a:ext cx="5351582" cy="453120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Local version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Download the individual result files to your own computer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Write a script to combine those results with our parameter grid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Analyse the results</a:t>
            </a:r>
          </a:p>
          <a:p>
            <a:pPr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995DB3D-877F-95BE-6465-AFD1E6791E79}"/>
              </a:ext>
            </a:extLst>
          </p:cNvPr>
          <p:cNvSpPr txBox="1">
            <a:spLocks/>
          </p:cNvSpPr>
          <p:nvPr/>
        </p:nvSpPr>
        <p:spPr>
          <a:xfrm>
            <a:off x="6124576" y="1961661"/>
            <a:ext cx="5351582" cy="45312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Remote version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Write a script to combine those results with our parameter grid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Download the parameter grid to your own computer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Analyse the results</a:t>
            </a:r>
          </a:p>
          <a:p>
            <a:pPr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67733-D5E6-6C29-EA97-011E5A9B4C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72746" cy="1325559"/>
          </a:xfrm>
        </p:spPr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Retrieving the results: two options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055FB-59C3-C17B-0B55-7A3C0AA2A44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53835" y="1961661"/>
            <a:ext cx="5351582" cy="453120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Local version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Download the individual result files to your own computer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Write a script to combine those results with our parameter grid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Analyse the results</a:t>
            </a:r>
          </a:p>
          <a:p>
            <a:pPr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995DB3D-877F-95BE-6465-AFD1E6791E79}"/>
              </a:ext>
            </a:extLst>
          </p:cNvPr>
          <p:cNvSpPr txBox="1">
            <a:spLocks/>
          </p:cNvSpPr>
          <p:nvPr/>
        </p:nvSpPr>
        <p:spPr>
          <a:xfrm>
            <a:off x="6124576" y="1961661"/>
            <a:ext cx="5351582" cy="45312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solidFill>
                  <a:schemeClr val="bg1">
                    <a:lumMod val="50000"/>
                  </a:schemeClr>
                </a:solidFill>
                <a:latin typeface="Fira Sans" pitchFamily="34"/>
              </a:rPr>
              <a:t>Remote version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Fira Sans" pitchFamily="34"/>
              </a:rPr>
              <a:t>Write a script to combine those results with our parameter grid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Fira Sans" pitchFamily="34"/>
              </a:rPr>
              <a:t>Download the parameter grid to your own computer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Fira Sans" pitchFamily="34"/>
              </a:rPr>
              <a:t>Analyse the results</a:t>
            </a:r>
          </a:p>
          <a:p>
            <a:pPr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23D9FD-F49A-522E-521F-08E206F6CE17}"/>
              </a:ext>
            </a:extLst>
          </p:cNvPr>
          <p:cNvSpPr txBox="1"/>
          <p:nvPr/>
        </p:nvSpPr>
        <p:spPr>
          <a:xfrm rot="20679529">
            <a:off x="2470240" y="5568993"/>
            <a:ext cx="4233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3600" b="1" dirty="0">
                <a:solidFill>
                  <a:srgbClr val="006388"/>
                </a:solidFill>
                <a:latin typeface="Fira Sans" pitchFamily="34"/>
              </a:rPr>
              <a:t>Let’s take a look!</a:t>
            </a:r>
          </a:p>
        </p:txBody>
      </p:sp>
    </p:spTree>
    <p:extLst>
      <p:ext uri="{BB962C8B-B14F-4D97-AF65-F5344CB8AC3E}">
        <p14:creationId xmlns:p14="http://schemas.microsoft.com/office/powerpoint/2010/main" val="3443127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11FD8EB-3323-838F-4AC7-BA55107D0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7796" y="2004326"/>
            <a:ext cx="2286252" cy="28493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11E82C-5879-D2FB-FC95-C2BD332ABA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44961" y="2004326"/>
            <a:ext cx="2286252" cy="284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70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67733-D5E6-6C29-EA97-011E5A9B4C0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Analysis of the results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055FB-59C3-C17B-0B55-7A3C0AA2A44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83982" cy="466724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solidFill>
                  <a:srgbClr val="006388"/>
                </a:solidFill>
                <a:latin typeface="Fira Sans" pitchFamily="34"/>
              </a:rPr>
              <a:t>What proportion of non-western migrants is “happy” with different levels of neighbourhood preference </a:t>
            </a:r>
            <a:r>
              <a:rPr lang="en-GB" b="1" i="1" dirty="0">
                <a:solidFill>
                  <a:srgbClr val="006388"/>
                </a:solidFill>
                <a:latin typeface="Fira Sans" pitchFamily="34"/>
              </a:rPr>
              <a:t>B</a:t>
            </a:r>
            <a:r>
              <a:rPr lang="en-GB" b="1" i="1" baseline="-25000" dirty="0">
                <a:solidFill>
                  <a:srgbClr val="006388"/>
                </a:solidFill>
                <a:latin typeface="Fira Sans" pitchFamily="34"/>
              </a:rPr>
              <a:t>a</a:t>
            </a:r>
            <a:r>
              <a:rPr lang="en-GB" b="1" dirty="0">
                <a:solidFill>
                  <a:srgbClr val="006388"/>
                </a:solidFill>
                <a:latin typeface="Fira Sans" pitchFamily="34"/>
              </a:rPr>
              <a:t>?</a:t>
            </a:r>
            <a:b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</a:br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Fira Sans" pitchFamily="34"/>
              </a:rPr>
              <a:t>(remember, this is just a mock/example question &amp; analysis)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Now we have 14 470 000 proportions of non-western migrant happiness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We want to summarize / analyse the results somehow</a:t>
            </a:r>
          </a:p>
          <a:p>
            <a:pPr>
              <a:lnSpc>
                <a:spcPct val="100000"/>
              </a:lnSpc>
            </a:pPr>
            <a:r>
              <a:rPr lang="en-GB" b="1" dirty="0">
                <a:solidFill>
                  <a:srgbClr val="006388"/>
                </a:solidFill>
                <a:latin typeface="Fira Sans" pitchFamily="34"/>
              </a:rPr>
              <a:t>There are many ways to do this!! I will show one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Important step: combine results with geospatial dataset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migr_sf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</a:rPr>
              <a:t>for presentation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lvl="1">
              <a:lnSpc>
                <a:spcPct val="100000"/>
              </a:lnSpc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274251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BDE73B43-ECB2-9476-DD97-A32F816E8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52989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566E53-4071-0334-BFC7-C0AD42BCF432}"/>
              </a:ext>
            </a:extLst>
          </p:cNvPr>
          <p:cNvSpPr txBox="1"/>
          <p:nvPr/>
        </p:nvSpPr>
        <p:spPr>
          <a:xfrm>
            <a:off x="6033478" y="462056"/>
            <a:ext cx="599049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6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Questions &amp; Discussion</a:t>
            </a:r>
            <a:endParaRPr lang="en-NL" sz="6600" dirty="0"/>
          </a:p>
        </p:txBody>
      </p:sp>
    </p:spTree>
    <p:extLst>
      <p:ext uri="{BB962C8B-B14F-4D97-AF65-F5344CB8AC3E}">
        <p14:creationId xmlns:p14="http://schemas.microsoft.com/office/powerpoint/2010/main" val="2025896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395</Words>
  <Application>Microsoft Office PowerPoint</Application>
  <PresentationFormat>Widescreen</PresentationFormat>
  <Paragraphs>68</Paragraphs>
  <Slides>15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Fira Sans</vt:lpstr>
      <vt:lpstr>Calibri Light</vt:lpstr>
      <vt:lpstr>Arial</vt:lpstr>
      <vt:lpstr>Fira Code</vt:lpstr>
      <vt:lpstr>Office Theme</vt:lpstr>
      <vt:lpstr>Hands-on 2 discussion</vt:lpstr>
      <vt:lpstr>Combining &amp; analysing the results</vt:lpstr>
      <vt:lpstr>Current status</vt:lpstr>
      <vt:lpstr>PowerPoint Presentation</vt:lpstr>
      <vt:lpstr>Retrieving the results: two options</vt:lpstr>
      <vt:lpstr>Retrieving the results: two options</vt:lpstr>
      <vt:lpstr>PowerPoint Presentation</vt:lpstr>
      <vt:lpstr>Analysis of the results</vt:lpstr>
      <vt:lpstr>PowerPoint Presentation</vt:lpstr>
      <vt:lpstr>PowerPoint Presentation</vt:lpstr>
      <vt:lpstr>Questions?</vt:lpstr>
      <vt:lpstr>Default light slide</vt:lpstr>
      <vt:lpstr>Default dark slide</vt:lpstr>
      <vt:lpstr>Is this an impact slide?</vt:lpstr>
      <vt:lpstr>Here is an impactful slide with a sentence on it.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Kesteren, E. van (Erik-Jan)</cp:lastModifiedBy>
  <cp:revision>72</cp:revision>
  <dcterms:created xsi:type="dcterms:W3CDTF">2020-09-17T14:27:00Z</dcterms:created>
  <dcterms:modified xsi:type="dcterms:W3CDTF">2022-05-24T08:17:34Z</dcterms:modified>
</cp:coreProperties>
</file>